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1"/>
  </p:sldMasterIdLst>
  <p:sldIdLst>
    <p:sldId id="309" r:id="rId2"/>
    <p:sldId id="266" r:id="rId3"/>
    <p:sldId id="312" r:id="rId4"/>
    <p:sldId id="267" r:id="rId5"/>
    <p:sldId id="268" r:id="rId6"/>
    <p:sldId id="269" r:id="rId7"/>
    <p:sldId id="270" r:id="rId8"/>
    <p:sldId id="271" r:id="rId9"/>
    <p:sldId id="311" r:id="rId10"/>
    <p:sldId id="313" r:id="rId11"/>
    <p:sldId id="310" r:id="rId12"/>
    <p:sldId id="314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261"/>
    <p:restoredTop sz="95353"/>
  </p:normalViewPr>
  <p:slideViewPr>
    <p:cSldViewPr snapToGrid="0" snapToObjects="1">
      <p:cViewPr varScale="1">
        <p:scale>
          <a:sx n="143" d="100"/>
          <a:sy n="143" d="100"/>
        </p:scale>
        <p:origin x="20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10.tiff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1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6202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3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3" y="3352801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54E5-D820-E447-A326-583F4F00D3E7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484322229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2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6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3" y="3352801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54E5-D820-E447-A326-583F4F00D3E7}" type="slidenum">
              <a:rPr lang="es-ES" altLang="es-CL" smtClean="0"/>
              <a:pPr/>
              <a:t>‹Nº›</a:t>
            </a:fld>
            <a:endParaRPr lang="es-ES" altLang="es-CL"/>
          </a:p>
        </p:txBody>
      </p:sp>
      <p:sp>
        <p:nvSpPr>
          <p:cNvPr id="20" name="TextBox 19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013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93375855"/>
      </p:ext>
    </p:extLst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3" y="1448992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3" y="3395587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54E5-D820-E447-A326-583F4F00D3E7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1319385452"/>
      </p:ext>
    </p:extLst>
  </p:cSld>
  <p:clrMapOvr>
    <a:masterClrMapping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2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3" y="3395587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54E5-D820-E447-A326-583F4F00D3E7}" type="slidenum">
              <a:rPr lang="es-ES" altLang="es-CL" smtClean="0"/>
              <a:pPr/>
              <a:t>‹Nº›</a:t>
            </a:fld>
            <a:endParaRPr lang="es-ES" altLang="es-CL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38929093"/>
      </p:ext>
    </p:extLst>
  </p:cSld>
  <p:clrMapOvr>
    <a:masterClrMapping/>
  </p:clrMapOvr>
  <p:hf sldNum="0"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3" y="3395587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54E5-D820-E447-A326-583F4F00D3E7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3876552815"/>
      </p:ext>
    </p:extLst>
  </p:cSld>
  <p:clrMapOvr>
    <a:masterClrMapping/>
  </p:clrMapOvr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3/29/24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1F4E-584A-3345-AB7F-21013FDFC9C1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25073472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7" y="457201"/>
            <a:ext cx="978557" cy="3938588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2" y="457201"/>
            <a:ext cx="5295113" cy="393858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F414-F3AA-384A-8E4C-1D28923AC589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11997397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2" y="183357"/>
            <a:ext cx="8385175" cy="107394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838203" y="1428750"/>
            <a:ext cx="3927475" cy="314325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918078" y="1428750"/>
            <a:ext cx="3927475" cy="314325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>
            <a:extLst>
              <a:ext uri="{FF2B5EF4-FFF2-40B4-BE49-F238E27FC236}">
                <a16:creationId xmlns:a16="http://schemas.microsoft.com/office/drawing/2014/main" id="{2D57099A-3B2E-AF46-9F25-3C0DB036AE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3" y="4683919"/>
            <a:ext cx="1901825" cy="357188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5 Marcador de pie de página">
            <a:extLst>
              <a:ext uri="{FF2B5EF4-FFF2-40B4-BE49-F238E27FC236}">
                <a16:creationId xmlns:a16="http://schemas.microsoft.com/office/drawing/2014/main" id="{E2A89EBA-FF1C-4745-9968-46AF8BB16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29000" y="4683919"/>
            <a:ext cx="2895600" cy="357188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s-ES"/>
              <a:t>Manuel Monasterio C.</a:t>
            </a:r>
          </a:p>
        </p:txBody>
      </p:sp>
      <p:sp>
        <p:nvSpPr>
          <p:cNvPr id="7" name="6 Marcador de número de diapositiva">
            <a:extLst>
              <a:ext uri="{FF2B5EF4-FFF2-40B4-BE49-F238E27FC236}">
                <a16:creationId xmlns:a16="http://schemas.microsoft.com/office/drawing/2014/main" id="{24173C2C-0D5B-574C-AFE2-73E53372B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37378" y="4683919"/>
            <a:ext cx="1901825" cy="357188"/>
          </a:xfrm>
        </p:spPr>
        <p:txBody>
          <a:bodyPr/>
          <a:lstStyle>
            <a:lvl1pPr>
              <a:defRPr/>
            </a:lvl1pPr>
          </a:lstStyle>
          <a:p>
            <a:fld id="{98865C0E-48A0-2D4F-AAB0-3A2B4EBB6B3F}" type="slidenum">
              <a:rPr lang="es-ES" altLang="es-CL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42162916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ítulo, texto y 2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1" y="183357"/>
            <a:ext cx="8385175" cy="107394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838201" y="1428750"/>
            <a:ext cx="3927475" cy="314325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quarter" idx="2"/>
          </p:nvPr>
        </p:nvSpPr>
        <p:spPr>
          <a:xfrm>
            <a:off x="4918076" y="1428750"/>
            <a:ext cx="3927475" cy="1514475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contenido"/>
          <p:cNvSpPr>
            <a:spLocks noGrp="1"/>
          </p:cNvSpPr>
          <p:nvPr>
            <p:ph sz="quarter" idx="3"/>
          </p:nvPr>
        </p:nvSpPr>
        <p:spPr>
          <a:xfrm>
            <a:off x="4918076" y="3057525"/>
            <a:ext cx="3927475" cy="1514475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5 Marcador de fecha">
            <a:extLst>
              <a:ext uri="{FF2B5EF4-FFF2-40B4-BE49-F238E27FC236}">
                <a16:creationId xmlns:a16="http://schemas.microsoft.com/office/drawing/2014/main" id="{F26E48C1-0251-324E-9F72-6C2DB4D0A5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1" y="4683919"/>
            <a:ext cx="1901825" cy="357188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6 Marcador de pie de página">
            <a:extLst>
              <a:ext uri="{FF2B5EF4-FFF2-40B4-BE49-F238E27FC236}">
                <a16:creationId xmlns:a16="http://schemas.microsoft.com/office/drawing/2014/main" id="{9C6EE8FA-1A1E-EA4C-B3A1-70EDAE39D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29000" y="4683919"/>
            <a:ext cx="2895600" cy="357188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es-ES"/>
              <a:t>Manuel Monasterio C.</a:t>
            </a:r>
          </a:p>
        </p:txBody>
      </p:sp>
      <p:sp>
        <p:nvSpPr>
          <p:cNvPr id="8" name="7 Marcador de número de diapositiva">
            <a:extLst>
              <a:ext uri="{FF2B5EF4-FFF2-40B4-BE49-F238E27FC236}">
                <a16:creationId xmlns:a16="http://schemas.microsoft.com/office/drawing/2014/main" id="{CF61846C-8FEA-0B4F-8F13-4C4A1B921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37376" y="4683919"/>
            <a:ext cx="1901825" cy="357188"/>
          </a:xfrm>
        </p:spPr>
        <p:txBody>
          <a:bodyPr/>
          <a:lstStyle>
            <a:lvl1pPr>
              <a:defRPr/>
            </a:lvl1pPr>
          </a:lstStyle>
          <a:p>
            <a:fld id="{EC903B4C-F3D5-F742-B454-5CD61D30D63D}" type="slidenum">
              <a:rPr lang="es-ES" altLang="es-CL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2740771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C1FEA-7A1A-F144-9015-62A540201BF2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19905746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3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3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5CCA6-CC51-B84F-93EE-784D237D30B1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38848561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3"/>
            <a:ext cx="3138026" cy="291057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3"/>
            <a:ext cx="3138026" cy="291058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3/29/24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D7FB5-3033-664F-8AB0-9A35F89DCF25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14084249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11" y="1620738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11" y="2052935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8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90" y="2052935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29FAA-8DD4-484E-88D3-F5825A224DEB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8854316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3" y="457200"/>
            <a:ext cx="6447501" cy="9906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F54E5-D820-E447-A326-583F4F00D3E7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2578974025"/>
      </p:ext>
    </p:extLst>
  </p:cSld>
  <p:clrMapOvr>
    <a:masterClrMapping/>
  </p:clrMapOvr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F695-8DCD-434A-9399-96275105168D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4243765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4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3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88" indent="0">
              <a:buNone/>
              <a:defRPr sz="1050"/>
            </a:lvl2pPr>
            <a:lvl3pPr marL="685578" indent="0">
              <a:buNone/>
              <a:defRPr sz="900"/>
            </a:lvl3pPr>
            <a:lvl4pPr marL="1028366" indent="0">
              <a:buNone/>
              <a:defRPr sz="750"/>
            </a:lvl4pPr>
            <a:lvl5pPr marL="1371154" indent="0">
              <a:buNone/>
              <a:defRPr sz="750"/>
            </a:lvl5pPr>
            <a:lvl6pPr marL="1713944" indent="0">
              <a:buNone/>
              <a:defRPr sz="750"/>
            </a:lvl6pPr>
            <a:lvl7pPr marL="2056732" indent="0">
              <a:buNone/>
              <a:defRPr sz="750"/>
            </a:lvl7pPr>
            <a:lvl8pPr marL="2399520" indent="0">
              <a:buNone/>
              <a:defRPr sz="750"/>
            </a:lvl8pPr>
            <a:lvl9pPr marL="2742308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3/29/24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05188-F2D7-0D40-BD5A-66F97580EDEA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38263410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1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3" y="457201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892" indent="0">
              <a:buNone/>
              <a:defRPr sz="1200"/>
            </a:lvl2pPr>
            <a:lvl3pPr marL="685783" indent="0">
              <a:buNone/>
              <a:defRPr sz="1200"/>
            </a:lvl3pPr>
            <a:lvl4pPr marL="1028675" indent="0">
              <a:buNone/>
              <a:defRPr sz="1200"/>
            </a:lvl4pPr>
            <a:lvl5pPr marL="1371566" indent="0">
              <a:buNone/>
              <a:defRPr sz="1200"/>
            </a:lvl5pPr>
            <a:lvl6pPr marL="1714457" indent="0">
              <a:buNone/>
              <a:defRPr sz="1200"/>
            </a:lvl6pPr>
            <a:lvl7pPr marL="2057348" indent="0">
              <a:buNone/>
              <a:defRPr sz="1200"/>
            </a:lvl7pPr>
            <a:lvl8pPr marL="2400240" indent="0">
              <a:buNone/>
              <a:defRPr sz="1200"/>
            </a:lvl8pPr>
            <a:lvl9pPr marL="2743132" indent="0">
              <a:buNone/>
              <a:defRPr sz="12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CF38E-51FD-5F4C-A7FC-4D555AC7CF74}" type="slidenum">
              <a:rPr lang="es-ES" altLang="es-CL" smtClean="0"/>
              <a:pPr/>
              <a:t>‹Nº›</a:t>
            </a:fld>
            <a:endParaRPr lang="es-ES" altLang="es-CL"/>
          </a:p>
        </p:txBody>
      </p:sp>
    </p:spTree>
    <p:extLst>
      <p:ext uri="{BB962C8B-B14F-4D97-AF65-F5344CB8AC3E}">
        <p14:creationId xmlns:p14="http://schemas.microsoft.com/office/powerpoint/2010/main" val="30653596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3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3" y="1620443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3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3" y="4531023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3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fld id="{7E2F54E5-D820-E447-A326-583F4F00D3E7}" type="slidenum">
              <a:rPr lang="es-ES" altLang="es-CL" smtClean="0"/>
              <a:pPr/>
              <a:t>‹Nº›</a:t>
            </a:fld>
            <a:endParaRPr lang="es-ES" altLang="es-CL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B25303E-5AC6-5F47-BA4B-759C62F37A6B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1" y="670322"/>
            <a:ext cx="395288" cy="4473178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s-ES" sz="135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3196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  <p:sldLayoutId id="2147483714" r:id="rId18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hf sldNum="0" hdr="0" dt="0"/>
  <p:txStyles>
    <p:titleStyle>
      <a:lvl1pPr algn="l" defTabSz="342892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68" indent="-257168" algn="l" defTabSz="342892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199" indent="-214308" algn="l" defTabSz="342892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28" indent="-171446" algn="l" defTabSz="342892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20" indent="-171446" algn="l" defTabSz="342892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12" indent="-171446" algn="l" defTabSz="342892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03" indent="-171446" algn="l" defTabSz="342892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7.xml"/><Relationship Id="rId1" Type="http://schemas.openxmlformats.org/officeDocument/2006/relationships/themeOverride" Target="../theme/themeOverrid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D41F3294-3C32-1B47-91E2-E5C22C7222D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182515" y="1803401"/>
            <a:ext cx="5206996" cy="768349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s-ES_tradnl" sz="4500" b="1" dirty="0">
                <a:latin typeface="Ambient" pitchFamily="34" charset="0"/>
              </a:rPr>
              <a:t>TEORIA DE SISTEMAS</a:t>
            </a:r>
            <a:endParaRPr lang="es-ES" sz="4500" b="1" dirty="0">
              <a:latin typeface="Ambient" pitchFamily="34" charset="0"/>
            </a:endParaRPr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18AFC5A5-8A7A-CF4C-A550-F826ACBFEBA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108206" y="2571750"/>
            <a:ext cx="3716862" cy="517235"/>
          </a:xfrm>
        </p:spPr>
        <p:txBody>
          <a:bodyPr>
            <a:normAutofit fontScale="92500"/>
          </a:bodyPr>
          <a:lstStyle/>
          <a:p>
            <a:pPr eaLnBrk="1" hangingPunct="1"/>
            <a:r>
              <a:rPr lang="es-ES_tradnl" altLang="es-CL" sz="1800" dirty="0"/>
              <a:t>(TGS-Capítulo 1) -             PARTE 3</a:t>
            </a:r>
            <a:endParaRPr lang="es-ES" altLang="es-CL" sz="1800" dirty="0"/>
          </a:p>
        </p:txBody>
      </p:sp>
      <p:sp>
        <p:nvSpPr>
          <p:cNvPr id="6148" name="Text Box 4">
            <a:extLst>
              <a:ext uri="{FF2B5EF4-FFF2-40B4-BE49-F238E27FC236}">
                <a16:creationId xmlns:a16="http://schemas.microsoft.com/office/drawing/2014/main" id="{5A3EEC3D-7125-D048-8502-516E1BF4D0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6863" y="4383485"/>
            <a:ext cx="2495807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es-ES" altLang="es-CL" sz="1600" b="1" i="1" dirty="0">
                <a:solidFill>
                  <a:srgbClr val="000000"/>
                </a:solidFill>
              </a:rPr>
              <a:t>Manuel Monasterio C.</a:t>
            </a:r>
          </a:p>
          <a:p>
            <a:pPr algn="ctr"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es-ES" altLang="es-CL" sz="1200" b="1" i="1" dirty="0" err="1">
                <a:solidFill>
                  <a:srgbClr val="000000"/>
                </a:solidFill>
              </a:rPr>
              <a:t>manuel.monasterio@uda.cl</a:t>
            </a:r>
            <a:endParaRPr lang="es-ES" altLang="es-CL" sz="1200" b="1" i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24753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A0F341-3CFB-5542-8DAF-18D00E3CD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RETROALIMENTACIÓN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21908FE6-4A65-664D-84CC-9740EA379B54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324730" y="1155964"/>
            <a:ext cx="4197961" cy="371225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32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just" eaLnBrk="1" hangingPunct="1">
              <a:lnSpc>
                <a:spcPct val="90000"/>
              </a:lnSpc>
              <a:buNone/>
              <a:defRPr/>
            </a:pPr>
            <a:r>
              <a:rPr lang="es-CL" sz="2400" dirty="0"/>
              <a:t>Retroalimentacion Positiva</a:t>
            </a:r>
            <a:r>
              <a:rPr lang="es-CL" sz="2000" dirty="0"/>
              <a:t>: </a:t>
            </a:r>
          </a:p>
          <a:p>
            <a:pPr algn="just" eaLnBrk="1" hangingPunct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s-CL" sz="2000" b="0" dirty="0">
                <a:solidFill>
                  <a:schemeClr val="tx1"/>
                </a:solidFill>
              </a:rPr>
              <a:t>indica una cadena de relaciones </a:t>
            </a:r>
            <a:r>
              <a:rPr lang="es-CL" sz="2000" b="0" i="1" dirty="0">
                <a:solidFill>
                  <a:schemeClr val="tx1"/>
                </a:solidFill>
              </a:rPr>
              <a:t>causales</a:t>
            </a:r>
            <a:r>
              <a:rPr lang="es-CL" sz="2000" b="0" dirty="0">
                <a:solidFill>
                  <a:schemeClr val="tx1"/>
                </a:solidFill>
              </a:rPr>
              <a:t> en donde la variación de uno de sus componentes se propaga en otros componentes del sistema, reforzando la variación inicial y propiciando un comportamiento sistémico caracterizado por un </a:t>
            </a:r>
            <a:r>
              <a:rPr lang="es-CL" sz="2000" b="0" i="1" dirty="0"/>
              <a:t>autorreforzamiento</a:t>
            </a:r>
            <a:r>
              <a:rPr lang="es-CL" sz="2000" b="0" dirty="0">
                <a:solidFill>
                  <a:schemeClr val="tx1"/>
                </a:solidFill>
              </a:rPr>
              <a:t> de las variaciones.</a:t>
            </a:r>
            <a:endParaRPr lang="es-ES" sz="2000" b="0" dirty="0">
              <a:solidFill>
                <a:schemeClr val="tx1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C091B52-4BCE-3D48-8C36-BFEAEA0FF179}"/>
              </a:ext>
            </a:extLst>
          </p:cNvPr>
          <p:cNvSpPr txBox="1"/>
          <p:nvPr/>
        </p:nvSpPr>
        <p:spPr>
          <a:xfrm>
            <a:off x="5971736" y="2395024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L" sz="135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68AF1D73-B863-CD4D-954C-FC143E70E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2826" y="1614268"/>
            <a:ext cx="4473380" cy="270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060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A0F341-3CFB-5542-8DAF-18D00E3CD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RETROALIMENTACIÓN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21908FE6-4A65-664D-84CC-9740EA379B54}"/>
              </a:ext>
            </a:extLst>
          </p:cNvPr>
          <p:cNvSpPr txBox="1">
            <a:spLocks noRot="1" noChangeArrowheads="1"/>
          </p:cNvSpPr>
          <p:nvPr/>
        </p:nvSpPr>
        <p:spPr>
          <a:xfrm>
            <a:off x="310685" y="862348"/>
            <a:ext cx="3895142" cy="4281152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3200" b="1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just" eaLnBrk="1" hangingPunct="1">
              <a:lnSpc>
                <a:spcPct val="90000"/>
              </a:lnSpc>
              <a:buNone/>
              <a:defRPr/>
            </a:pPr>
            <a:r>
              <a:rPr lang="es-CL" sz="2400" dirty="0"/>
              <a:t>Retroalimentacion Negativa:</a:t>
            </a:r>
          </a:p>
          <a:p>
            <a:pPr algn="just" eaLnBrk="1" hangingPunct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s-CL" sz="2000" b="0" dirty="0">
                <a:solidFill>
                  <a:schemeClr val="tx1"/>
                </a:solidFill>
              </a:rPr>
              <a:t>Esta asociada a los procesos de </a:t>
            </a:r>
            <a:r>
              <a:rPr lang="es-CL" sz="2000" b="0" i="1" dirty="0"/>
              <a:t>autorregulación</a:t>
            </a:r>
            <a:r>
              <a:rPr lang="es-CL" sz="2000" b="0" dirty="0"/>
              <a:t> u </a:t>
            </a:r>
            <a:r>
              <a:rPr lang="es-CL" sz="2000" b="0" i="1" dirty="0"/>
              <a:t>homeostáticos</a:t>
            </a:r>
            <a:endParaRPr lang="es-CL" sz="2000" b="0" dirty="0"/>
          </a:p>
          <a:p>
            <a:pPr algn="just" eaLnBrk="1" hangingPunct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s-CL" sz="2000" b="0" dirty="0">
                <a:solidFill>
                  <a:schemeClr val="tx1"/>
                </a:solidFill>
              </a:rPr>
              <a:t>Los sistemas con retroalimentación negativa se caracterizan por </a:t>
            </a:r>
            <a:r>
              <a:rPr lang="es-CL" sz="2000" b="0" i="1" dirty="0"/>
              <a:t>mantener</a:t>
            </a:r>
            <a:r>
              <a:rPr lang="es-CL" sz="2000" b="0" dirty="0">
                <a:solidFill>
                  <a:schemeClr val="tx1"/>
                </a:solidFill>
              </a:rPr>
              <a:t> determinados objetivos</a:t>
            </a:r>
          </a:p>
          <a:p>
            <a:pPr algn="just" eaLnBrk="1" hangingPunct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s-CL" sz="2000" b="0" dirty="0">
                <a:solidFill>
                  <a:schemeClr val="tx1"/>
                </a:solidFill>
              </a:rPr>
              <a:t>En los Sistemas Mecánicos, los </a:t>
            </a:r>
            <a:r>
              <a:rPr lang="es-CL" sz="2000" b="0" i="1" dirty="0"/>
              <a:t>objetivos</a:t>
            </a:r>
            <a:r>
              <a:rPr lang="es-CL" sz="2000" b="0" dirty="0">
                <a:solidFill>
                  <a:schemeClr val="tx1"/>
                </a:solidFill>
              </a:rPr>
              <a:t> quedan instalados por un sistema externo </a:t>
            </a:r>
            <a:r>
              <a:rPr lang="es-CL" sz="1400" b="0" dirty="0">
                <a:solidFill>
                  <a:schemeClr val="tx1"/>
                </a:solidFill>
              </a:rPr>
              <a:t>(el Hombre u otra máquina)</a:t>
            </a:r>
            <a:endParaRPr lang="es-ES" sz="2000" b="0" dirty="0">
              <a:solidFill>
                <a:schemeClr val="tx1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6988EB1-AEAD-814F-A24A-A3B2C8522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5827" y="1350498"/>
            <a:ext cx="4944077" cy="2827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96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35FDF0D-3053-6A4B-955D-C57562A7F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9669" y="2434590"/>
            <a:ext cx="5829300" cy="562571"/>
          </a:xfrm>
        </p:spPr>
        <p:txBody>
          <a:bodyPr/>
          <a:lstStyle/>
          <a:p>
            <a:pPr algn="ctr"/>
            <a:r>
              <a:rPr lang="es-CL" sz="2400" i="1" dirty="0">
                <a:solidFill>
                  <a:schemeClr val="accent1"/>
                </a:solidFill>
                <a:latin typeface="Bradley Hand" pitchFamily="2" charset="77"/>
              </a:rPr>
              <a:t>FIN  DE ESTA PARTE….</a:t>
            </a:r>
          </a:p>
        </p:txBody>
      </p:sp>
    </p:spTree>
    <p:extLst>
      <p:ext uri="{BB962C8B-B14F-4D97-AF65-F5344CB8AC3E}">
        <p14:creationId xmlns:p14="http://schemas.microsoft.com/office/powerpoint/2010/main" val="34674590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76455895-0E97-D749-B47C-7FA03A03A657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0" y="0"/>
            <a:ext cx="8111849" cy="643813"/>
          </a:xfrm>
        </p:spPr>
        <p:txBody>
          <a:bodyPr/>
          <a:lstStyle/>
          <a:p>
            <a:pPr eaLnBrk="1" hangingPunct="1"/>
            <a:r>
              <a:rPr lang="es-ES_tradnl" altLang="es-CL" b="0" dirty="0"/>
              <a:t>PRINCIPIOS BÁSICOS EN LA TEORÍA DE SISTEMAS</a:t>
            </a:r>
            <a:endParaRPr lang="es-ES" altLang="es-CL" b="0" dirty="0"/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0E2FFB1F-88BC-9D46-943A-559013B805B7}"/>
              </a:ext>
            </a:extLst>
          </p:cNvPr>
          <p:cNvSpPr>
            <a:spLocks noGrp="1" noRot="1" noChangeArrowheads="1"/>
          </p:cNvSpPr>
          <p:nvPr>
            <p:ph type="body" sz="half" idx="1"/>
          </p:nvPr>
        </p:nvSpPr>
        <p:spPr>
          <a:xfrm>
            <a:off x="614440" y="855983"/>
            <a:ext cx="4635500" cy="4069555"/>
          </a:xfrm>
        </p:spPr>
        <p:txBody>
          <a:bodyPr>
            <a:noAutofit/>
          </a:bodyPr>
          <a:lstStyle/>
          <a:p>
            <a:pPr algn="just" eaLnBrk="1" hangingPunct="1">
              <a:lnSpc>
                <a:spcPct val="80000"/>
              </a:lnSpc>
              <a:defRPr/>
            </a:pPr>
            <a:r>
              <a:rPr lang="es-ES_tradnl" sz="2100" dirty="0"/>
              <a:t>En general, se puede señalar que todo sistema es, a su vez, un subsistema de un sistema mayor</a:t>
            </a:r>
            <a:r>
              <a:rPr lang="es-ES" sz="2100" dirty="0"/>
              <a:t> </a:t>
            </a:r>
          </a:p>
          <a:p>
            <a:pPr algn="just" eaLnBrk="1" hangingPunct="1">
              <a:lnSpc>
                <a:spcPct val="80000"/>
              </a:lnSpc>
              <a:defRPr/>
            </a:pPr>
            <a:r>
              <a:rPr lang="es-ES_tradnl" sz="2100" b="1" dirty="0">
                <a:solidFill>
                  <a:schemeClr val="accent1"/>
                </a:solidFill>
              </a:rPr>
              <a:t>Arthur </a:t>
            </a:r>
            <a:r>
              <a:rPr lang="es-ES_tradnl" sz="2100" b="1" dirty="0" err="1">
                <a:solidFill>
                  <a:schemeClr val="accent1"/>
                </a:solidFill>
              </a:rPr>
              <a:t>Koestler</a:t>
            </a:r>
            <a:r>
              <a:rPr lang="es-ES_tradnl" sz="2100" b="1" dirty="0">
                <a:solidFill>
                  <a:schemeClr val="accent1"/>
                </a:solidFill>
              </a:rPr>
              <a:t>  </a:t>
            </a:r>
            <a:r>
              <a:rPr lang="es-ES_tradnl" sz="2100" dirty="0"/>
              <a:t>(escritor, nació en Budapest (Hungría), en 1905-1983) al hablar de Jano, el dios de dos caras.  Una de ellas mira hacia afuera, hacia el </a:t>
            </a:r>
            <a:r>
              <a:rPr lang="es-ES_tradnl" sz="2100" dirty="0" err="1"/>
              <a:t>macrosistema</a:t>
            </a:r>
            <a:r>
              <a:rPr lang="es-ES_tradnl" sz="2100" dirty="0"/>
              <a:t> y responde a las necesidades de </a:t>
            </a:r>
            <a:r>
              <a:rPr lang="es-ES_tradnl" sz="2100" i="1" dirty="0">
                <a:solidFill>
                  <a:schemeClr val="accent1"/>
                </a:solidFill>
              </a:rPr>
              <a:t>pertenencia</a:t>
            </a:r>
            <a:r>
              <a:rPr lang="es-ES_tradnl" sz="2100" dirty="0"/>
              <a:t>.  La otra cara mira hacia adentro, hacia el propio sistema (o a sus subsistemas) y señala la necesidad de independencia de </a:t>
            </a:r>
            <a:r>
              <a:rPr lang="es-ES_tradnl" sz="2100" i="1" dirty="0">
                <a:solidFill>
                  <a:schemeClr val="accent1"/>
                </a:solidFill>
              </a:rPr>
              <a:t>identificación</a:t>
            </a:r>
            <a:r>
              <a:rPr lang="es-ES" sz="2100" dirty="0"/>
              <a:t>.</a:t>
            </a:r>
          </a:p>
        </p:txBody>
      </p:sp>
      <p:sp>
        <p:nvSpPr>
          <p:cNvPr id="24580" name="Rectangle 10">
            <a:extLst>
              <a:ext uri="{FF2B5EF4-FFF2-40B4-BE49-F238E27FC236}">
                <a16:creationId xmlns:a16="http://schemas.microsoft.com/office/drawing/2014/main" id="{9A656227-EA59-014B-B0EE-11C09ACD4565}"/>
              </a:ext>
            </a:extLst>
          </p:cNvPr>
          <p:cNvSpPr>
            <a:spLocks noGrp="1" noRot="1" noChangeArrowheads="1"/>
          </p:cNvSpPr>
          <p:nvPr>
            <p:ph sz="quarter" idx="2"/>
          </p:nvPr>
        </p:nvSpPr>
        <p:spPr>
          <a:xfrm>
            <a:off x="5583954" y="749357"/>
            <a:ext cx="2945606" cy="1625204"/>
          </a:xfrm>
        </p:spPr>
        <p:txBody>
          <a:bodyPr/>
          <a:lstStyle/>
          <a:p>
            <a:pPr eaLnBrk="1" hangingPunct="1"/>
            <a:endParaRPr lang="es-CL" altLang="es-CL" sz="1800"/>
          </a:p>
        </p:txBody>
      </p:sp>
      <p:pic>
        <p:nvPicPr>
          <p:cNvPr id="16389" name="Picture 7" descr="Koestler">
            <a:extLst>
              <a:ext uri="{FF2B5EF4-FFF2-40B4-BE49-F238E27FC236}">
                <a16:creationId xmlns:a16="http://schemas.microsoft.com/office/drawing/2014/main" id="{7D0E9950-AC73-BA4E-B02D-74F3C8A7BA25}"/>
              </a:ext>
            </a:extLst>
          </p:cNvPr>
          <p:cNvPicPr>
            <a:picLocks noGrp="1" noChangeAspect="1" noChangeArrowheads="1"/>
          </p:cNvPicPr>
          <p:nvPr>
            <p:ph sz="quarter" idx="3"/>
          </p:nvPr>
        </p:nvPicPr>
        <p:blipFill>
          <a:blip r:embed="rId2"/>
          <a:srcRect/>
          <a:stretch>
            <a:fillRect/>
          </a:stretch>
        </p:blipFill>
        <p:spPr>
          <a:xfrm>
            <a:off x="5594669" y="812462"/>
            <a:ext cx="1304925" cy="1512094"/>
          </a:xfrm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390" name="Picture 9" descr="HistoriaIanus">
            <a:extLst>
              <a:ext uri="{FF2B5EF4-FFF2-40B4-BE49-F238E27FC236}">
                <a16:creationId xmlns:a16="http://schemas.microsoft.com/office/drawing/2014/main" id="{EF4DF85E-752E-FD40-80FF-35DF64539E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6763" y="920808"/>
            <a:ext cx="1208484" cy="1346597"/>
          </a:xfrm>
          <a:prstGeom prst="rect">
            <a:avLst/>
          </a:prstGeom>
          <a:noFill/>
          <a:ln>
            <a:noFill/>
          </a:ln>
          <a:effectLst>
            <a:outerShdw dist="139700" dir="2700000" algn="tl" rotWithShape="0">
              <a:srgbClr val="333333">
                <a:alpha val="6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BEE8E847-7A20-6543-94A5-660592402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-24000" contrast="40000"/>
          </a:blip>
          <a:srcRect/>
          <a:stretch>
            <a:fillRect/>
          </a:stretch>
        </p:blipFill>
        <p:spPr bwMode="auto">
          <a:xfrm>
            <a:off x="5794099" y="2470367"/>
            <a:ext cx="2625328" cy="20568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86656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4D9BA4EB-FAA0-6E4B-93AB-3ED8BDB03AA2}"/>
              </a:ext>
            </a:extLst>
          </p:cNvPr>
          <p:cNvSpPr txBox="1"/>
          <p:nvPr/>
        </p:nvSpPr>
        <p:spPr>
          <a:xfrm>
            <a:off x="3892885" y="88029"/>
            <a:ext cx="1568058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2700" dirty="0">
                <a:solidFill>
                  <a:schemeClr val="bg1"/>
                </a:solidFill>
              </a:rPr>
              <a:t>EJEMPLO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693F40C-17A7-C14B-B86F-EBEC07CAC5A7}"/>
              </a:ext>
            </a:extLst>
          </p:cNvPr>
          <p:cNvSpPr txBox="1"/>
          <p:nvPr/>
        </p:nvSpPr>
        <p:spPr>
          <a:xfrm>
            <a:off x="3582223" y="1128889"/>
            <a:ext cx="1170399" cy="2822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s-CL" dirty="0">
              <a:solidFill>
                <a:schemeClr val="bg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C1DCF9C-C5A0-A045-A583-96AB4BCE490F}"/>
              </a:ext>
            </a:extLst>
          </p:cNvPr>
          <p:cNvSpPr txBox="1"/>
          <p:nvPr/>
        </p:nvSpPr>
        <p:spPr>
          <a:xfrm>
            <a:off x="5575413" y="3149229"/>
            <a:ext cx="865848" cy="20087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CL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7BF75A3-A85C-664E-AD35-DBF0CD2AE35D}"/>
              </a:ext>
            </a:extLst>
          </p:cNvPr>
          <p:cNvSpPr txBox="1"/>
          <p:nvPr/>
        </p:nvSpPr>
        <p:spPr>
          <a:xfrm>
            <a:off x="-21071" y="157278"/>
            <a:ext cx="1463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b="1" dirty="0">
                <a:solidFill>
                  <a:schemeClr val="accent1"/>
                </a:solidFill>
              </a:rPr>
              <a:t>Ejemplo: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F9D4BC1-9BE0-E249-9A4A-2F107A6CB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434" y="595860"/>
            <a:ext cx="5593366" cy="413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6006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17736359-7EEC-084C-97B5-CAD8C7176C25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431801" y="296192"/>
            <a:ext cx="7252635" cy="365522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s-ES_tradnl" b="0" dirty="0"/>
              <a:t>PRINCIPIOS BÁSICOS EN LA TEORÍA DE SISTEMAS</a:t>
            </a:r>
            <a:endParaRPr lang="es-ES" b="0" dirty="0"/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CE41BB4C-0F90-5B43-B415-F9AB600DC3E6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xfrm>
            <a:off x="431801" y="1046560"/>
            <a:ext cx="4513686" cy="409694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s-ES_tradnl" sz="2000" dirty="0">
                <a:solidFill>
                  <a:schemeClr val="accent1"/>
                </a:solidFill>
              </a:rPr>
              <a:t>Sistemas Viables y No viables </a:t>
            </a:r>
            <a:r>
              <a:rPr lang="es-ES_tradnl" sz="1800" dirty="0">
                <a:solidFill>
                  <a:schemeClr val="tx1"/>
                </a:solidFill>
              </a:rPr>
              <a:t>(</a:t>
            </a:r>
            <a:r>
              <a:rPr lang="es-CL" sz="1800" dirty="0">
                <a:solidFill>
                  <a:schemeClr val="tx1"/>
                </a:solidFill>
              </a:rPr>
              <a:t>Stanford Beer)</a:t>
            </a:r>
            <a:r>
              <a:rPr lang="es-ES_tradnl" sz="1100" dirty="0">
                <a:solidFill>
                  <a:schemeClr val="folHlink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:</a:t>
            </a:r>
          </a:p>
          <a:p>
            <a:pPr lvl="1" algn="just" eaLnBrk="1" hangingPunct="1">
              <a:defRPr/>
            </a:pPr>
            <a:r>
              <a:rPr lang="es-ES_tradnl" sz="2000" dirty="0"/>
              <a:t>Un </a:t>
            </a:r>
            <a:r>
              <a:rPr lang="es-ES_tradnl" sz="2000" b="1" i="1" dirty="0">
                <a:solidFill>
                  <a:schemeClr val="accent1"/>
                </a:solidFill>
              </a:rPr>
              <a:t>Sistema Abierto Viable: </a:t>
            </a:r>
            <a:r>
              <a:rPr lang="es-ES_tradnl" sz="2000" dirty="0"/>
              <a:t>es aquel que es capaz de adaptarse, dentro de ciertos límites, a los cambios que se experimentan en el medio en que se vive</a:t>
            </a:r>
          </a:p>
          <a:p>
            <a:pPr lvl="1" algn="just" eaLnBrk="1" hangingPunct="1">
              <a:defRPr/>
            </a:pPr>
            <a:r>
              <a:rPr lang="es-ES_tradnl" sz="2000" b="1" i="1" dirty="0">
                <a:solidFill>
                  <a:schemeClr val="accent1"/>
                </a:solidFill>
              </a:rPr>
              <a:t>Sistemas Abiertos No Viables: </a:t>
            </a:r>
            <a:r>
              <a:rPr lang="es-ES_tradnl" sz="2000" dirty="0"/>
              <a:t>Son los que ante cambios en el medio, simplemente dejan de existir.</a:t>
            </a:r>
            <a:r>
              <a:rPr lang="es-ES" sz="2000" dirty="0"/>
              <a:t> 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5EA08A8-1A20-3F49-832A-BD83418ACB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09880" y="1046560"/>
            <a:ext cx="4054519" cy="30408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BBE35058-4967-E549-8230-8D8FED6E9F68}"/>
              </a:ext>
            </a:extLst>
          </p:cNvPr>
          <p:cNvSpPr/>
          <p:nvPr/>
        </p:nvSpPr>
        <p:spPr>
          <a:xfrm>
            <a:off x="5175681" y="4139422"/>
            <a:ext cx="372291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L" sz="1000" b="1" dirty="0">
                <a:solidFill>
                  <a:srgbClr val="222222"/>
                </a:solidFill>
                <a:latin typeface="arial" panose="020B0604020202020204" pitchFamily="34" charset="0"/>
              </a:rPr>
              <a:t>Cibernética</a:t>
            </a:r>
            <a:r>
              <a:rPr lang="es-CL" sz="1000" dirty="0">
                <a:solidFill>
                  <a:srgbClr val="222222"/>
                </a:solidFill>
                <a:latin typeface="arial" panose="020B0604020202020204" pitchFamily="34" charset="0"/>
              </a:rPr>
              <a:t>: Ciencia que estudia los sistemas de comunicación y de regulación automática de los seres vivos y los aplica a sistemas electrónicos y mecánicos que se parecen a ellos.</a:t>
            </a:r>
            <a:endParaRPr lang="es-CL" sz="1000" dirty="0"/>
          </a:p>
        </p:txBody>
      </p:sp>
    </p:spTree>
    <p:extLst>
      <p:ext uri="{BB962C8B-B14F-4D97-AF65-F5344CB8AC3E}">
        <p14:creationId xmlns:p14="http://schemas.microsoft.com/office/powerpoint/2010/main" val="5523421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50A6C245-4757-2F47-8875-6DDE63D3DF84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0" y="105508"/>
            <a:ext cx="7554401" cy="1073944"/>
          </a:xfrm>
        </p:spPr>
        <p:txBody>
          <a:bodyPr/>
          <a:lstStyle/>
          <a:p>
            <a:pPr eaLnBrk="1" hangingPunct="1"/>
            <a:r>
              <a:rPr lang="es-ES_tradnl" altLang="es-CL" b="0" dirty="0"/>
              <a:t>PRINCIPIOS BÁSICOS EN LA TEORÍA DE SISTEMAS</a:t>
            </a:r>
            <a:endParaRPr lang="es-ES" altLang="es-CL" b="0" dirty="0"/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986B2E66-D100-2E40-834B-1129AF4A23DD}"/>
              </a:ext>
            </a:extLst>
          </p:cNvPr>
          <p:cNvSpPr>
            <a:spLocks noGrp="1" noRot="1" noChangeArrowheads="1"/>
          </p:cNvSpPr>
          <p:nvPr>
            <p:ph type="body" sz="half" idx="1"/>
          </p:nvPr>
        </p:nvSpPr>
        <p:spPr>
          <a:xfrm>
            <a:off x="421151" y="642480"/>
            <a:ext cx="4973001" cy="4501020"/>
          </a:xfrm>
        </p:spPr>
        <p:txBody>
          <a:bodyPr>
            <a:noAutofit/>
          </a:bodyPr>
          <a:lstStyle/>
          <a:p>
            <a:pPr algn="just" eaLnBrk="1" hangingPunct="1">
              <a:lnSpc>
                <a:spcPct val="80000"/>
              </a:lnSpc>
            </a:pPr>
            <a:r>
              <a:rPr lang="es-ES_tradnl" altLang="es-CL" sz="1600" dirty="0"/>
              <a:t>En general, se puede decir que un sistema es </a:t>
            </a:r>
            <a:r>
              <a:rPr lang="es-ES_tradnl" altLang="es-CL" sz="1600" i="1" dirty="0">
                <a:solidFill>
                  <a:schemeClr val="accent1"/>
                </a:solidFill>
              </a:rPr>
              <a:t>viable</a:t>
            </a:r>
            <a:r>
              <a:rPr lang="es-ES_tradnl" altLang="es-CL" sz="1600" dirty="0"/>
              <a:t> cuando es capaz de </a:t>
            </a:r>
            <a:r>
              <a:rPr lang="es-ES_tradnl" altLang="es-CL" sz="1600" i="1" dirty="0">
                <a:solidFill>
                  <a:schemeClr val="accent1"/>
                </a:solidFill>
              </a:rPr>
              <a:t>regenerar</a:t>
            </a:r>
            <a:r>
              <a:rPr lang="es-ES_tradnl" altLang="es-CL" sz="1600" dirty="0"/>
              <a:t> la energía que </a:t>
            </a:r>
            <a:r>
              <a:rPr lang="es-ES_tradnl" altLang="es-CL" sz="1600" i="1" dirty="0">
                <a:solidFill>
                  <a:schemeClr val="accent1"/>
                </a:solidFill>
              </a:rPr>
              <a:t>importa</a:t>
            </a:r>
            <a:r>
              <a:rPr lang="es-ES_tradnl" altLang="es-CL" sz="1600" dirty="0"/>
              <a:t> del medio a través de la energía que </a:t>
            </a:r>
            <a:r>
              <a:rPr lang="es-ES_tradnl" altLang="es-CL" sz="1600" i="1" dirty="0">
                <a:solidFill>
                  <a:schemeClr val="accent1"/>
                </a:solidFill>
              </a:rPr>
              <a:t>exporta</a:t>
            </a:r>
            <a:r>
              <a:rPr lang="es-ES_tradnl" altLang="es-CL" sz="1600" dirty="0"/>
              <a:t> hacia él</a:t>
            </a:r>
          </a:p>
          <a:p>
            <a:pPr marL="0" indent="0" algn="just" eaLnBrk="1" hangingPunct="1">
              <a:lnSpc>
                <a:spcPct val="80000"/>
              </a:lnSpc>
              <a:buNone/>
            </a:pPr>
            <a:endParaRPr lang="es-ES_tradnl" altLang="es-CL" sz="1700" dirty="0"/>
          </a:p>
          <a:p>
            <a:pPr lvl="1" eaLnBrk="1" hangingPunct="1">
              <a:lnSpc>
                <a:spcPct val="80000"/>
              </a:lnSpc>
            </a:pPr>
            <a:r>
              <a:rPr lang="es-ES_tradnl" altLang="es-CL" sz="1700" b="1" dirty="0">
                <a:solidFill>
                  <a:schemeClr val="accent1"/>
                </a:solidFill>
              </a:rPr>
              <a:t>E1</a:t>
            </a:r>
            <a:r>
              <a:rPr lang="es-ES_tradnl" altLang="es-CL" sz="1700" dirty="0"/>
              <a:t>=	Energía Importada</a:t>
            </a:r>
          </a:p>
          <a:p>
            <a:pPr lvl="1" eaLnBrk="1" hangingPunct="1">
              <a:lnSpc>
                <a:spcPct val="80000"/>
              </a:lnSpc>
            </a:pPr>
            <a:r>
              <a:rPr lang="es-ES_tradnl" altLang="es-CL" sz="1700" b="1" dirty="0">
                <a:solidFill>
                  <a:schemeClr val="accent1"/>
                </a:solidFill>
              </a:rPr>
              <a:t>E2</a:t>
            </a:r>
            <a:r>
              <a:rPr lang="es-ES_tradnl" altLang="es-CL" sz="1700" dirty="0"/>
              <a:t>=	Energía Exportada</a:t>
            </a:r>
          </a:p>
          <a:p>
            <a:pPr lvl="1" eaLnBrk="1" hangingPunct="1">
              <a:lnSpc>
                <a:spcPct val="80000"/>
              </a:lnSpc>
            </a:pPr>
            <a:r>
              <a:rPr lang="es-ES_tradnl" altLang="es-CL" sz="1700" b="1" dirty="0">
                <a:solidFill>
                  <a:schemeClr val="accent1"/>
                </a:solidFill>
              </a:rPr>
              <a:t>T</a:t>
            </a:r>
            <a:r>
              <a:rPr lang="es-ES_tradnl" altLang="es-CL" sz="1700" dirty="0"/>
              <a:t>=	Proceso de transformación, por el cual </a:t>
            </a:r>
            <a:r>
              <a:rPr lang="es-ES_tradnl" altLang="es-CL" sz="1700" b="1" dirty="0">
                <a:solidFill>
                  <a:schemeClr val="accent1"/>
                </a:solidFill>
              </a:rPr>
              <a:t>E1</a:t>
            </a:r>
            <a:r>
              <a:rPr lang="es-ES_tradnl" altLang="es-CL" sz="1700" dirty="0"/>
              <a:t> se convierte en </a:t>
            </a:r>
            <a:r>
              <a:rPr lang="es-ES_tradnl" altLang="es-CL" sz="1700" b="1" dirty="0">
                <a:solidFill>
                  <a:schemeClr val="accent1"/>
                </a:solidFill>
              </a:rPr>
              <a:t>E2</a:t>
            </a:r>
          </a:p>
          <a:p>
            <a:pPr lvl="1" eaLnBrk="1" hangingPunct="1">
              <a:lnSpc>
                <a:spcPct val="80000"/>
              </a:lnSpc>
            </a:pPr>
            <a:r>
              <a:rPr lang="es-ES_tradnl" altLang="es-CL" sz="1700" b="1" dirty="0">
                <a:solidFill>
                  <a:schemeClr val="accent1"/>
                </a:solidFill>
              </a:rPr>
              <a:t>A</a:t>
            </a:r>
            <a:r>
              <a:rPr lang="es-ES_tradnl" altLang="es-CL" sz="1700" dirty="0"/>
              <a:t>=	Ciclo de actividad que permite que el valor de </a:t>
            </a:r>
            <a:r>
              <a:rPr lang="es-ES_tradnl" altLang="es-CL" sz="1700" b="1" dirty="0">
                <a:solidFill>
                  <a:schemeClr val="accent1"/>
                </a:solidFill>
              </a:rPr>
              <a:t>E2</a:t>
            </a:r>
            <a:r>
              <a:rPr lang="es-ES_tradnl" altLang="es-CL" sz="1700" dirty="0"/>
              <a:t> sea capaz de igualar a </a:t>
            </a:r>
            <a:r>
              <a:rPr lang="es-ES_tradnl" altLang="es-CL" sz="1700" b="1" dirty="0">
                <a:solidFill>
                  <a:schemeClr val="accent1"/>
                </a:solidFill>
              </a:rPr>
              <a:t>E1</a:t>
            </a:r>
            <a:endParaRPr lang="es-ES_tradnl" altLang="es-CL" sz="1700" dirty="0"/>
          </a:p>
          <a:p>
            <a:pPr marL="342900" lvl="1" indent="0">
              <a:lnSpc>
                <a:spcPct val="80000"/>
              </a:lnSpc>
              <a:buNone/>
            </a:pPr>
            <a:endParaRPr lang="es-ES_tradnl" altLang="es-CL" sz="1700" dirty="0"/>
          </a:p>
          <a:p>
            <a:pPr algn="just" eaLnBrk="1" hangingPunct="1">
              <a:lnSpc>
                <a:spcPct val="80000"/>
              </a:lnSpc>
            </a:pPr>
            <a:r>
              <a:rPr lang="es-ES_tradnl" altLang="es-CL" sz="1700" dirty="0"/>
              <a:t>Esto es equivalente a decir que </a:t>
            </a:r>
            <a:r>
              <a:rPr lang="es-ES_tradnl" altLang="es-CL" sz="1700" dirty="0">
                <a:solidFill>
                  <a:srgbClr val="FF0000"/>
                </a:solidFill>
              </a:rPr>
              <a:t>E1</a:t>
            </a:r>
            <a:r>
              <a:rPr lang="es-ES_tradnl" altLang="es-CL" sz="1700" dirty="0"/>
              <a:t>=</a:t>
            </a:r>
            <a:r>
              <a:rPr lang="es-ES_tradnl" altLang="es-CL" sz="1700" dirty="0">
                <a:solidFill>
                  <a:srgbClr val="FF0000"/>
                </a:solidFill>
              </a:rPr>
              <a:t>E2</a:t>
            </a:r>
            <a:r>
              <a:rPr lang="es-ES_tradnl" altLang="es-CL" sz="1700" dirty="0"/>
              <a:t>. Es decir, que la venta de los productos de una empresa sea igual al total de insumos que ésta requiere para producir esta cantidad de </a:t>
            </a:r>
            <a:r>
              <a:rPr lang="es-ES_tradnl" altLang="es-CL" sz="1700" dirty="0">
                <a:solidFill>
                  <a:srgbClr val="FF0000"/>
                </a:solidFill>
              </a:rPr>
              <a:t>E2</a:t>
            </a:r>
            <a:r>
              <a:rPr lang="es-ES" altLang="es-CL" sz="1700" dirty="0"/>
              <a:t>.</a:t>
            </a:r>
          </a:p>
        </p:txBody>
      </p:sp>
      <p:pic>
        <p:nvPicPr>
          <p:cNvPr id="24580" name="Picture 4">
            <a:extLst>
              <a:ext uri="{FF2B5EF4-FFF2-40B4-BE49-F238E27FC236}">
                <a16:creationId xmlns:a16="http://schemas.microsoft.com/office/drawing/2014/main" id="{64D708B4-69CC-D445-937E-2700617AB00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>
          <a:xfrm>
            <a:off x="5394152" y="2007797"/>
            <a:ext cx="3599135" cy="1770386"/>
          </a:xfrm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84065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45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45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4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943EC870-A46F-1843-B673-F502E9686CC0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0" y="137566"/>
            <a:ext cx="6629400" cy="365522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s-ES_tradnl" b="0" dirty="0"/>
              <a:t>PRINCIPIOS BÁSICOS EN LA TEORÍA DE SISTEMAS</a:t>
            </a:r>
            <a:endParaRPr lang="es-ES" b="0" dirty="0"/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A6094C64-50A4-E74B-83E6-60426A10264F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xfrm>
            <a:off x="417553" y="891321"/>
            <a:ext cx="5652439" cy="3957944"/>
          </a:xfrm>
        </p:spPr>
        <p:txBody>
          <a:bodyPr>
            <a:normAutofit/>
          </a:bodyPr>
          <a:lstStyle/>
          <a:p>
            <a:pPr algn="just" eaLnBrk="1" hangingPunct="1">
              <a:lnSpc>
                <a:spcPct val="90000"/>
              </a:lnSpc>
              <a:defRPr/>
            </a:pPr>
            <a:r>
              <a:rPr lang="es-ES_tradnl" sz="2100" b="1" dirty="0">
                <a:solidFill>
                  <a:schemeClr val="accent1"/>
                </a:solidFill>
              </a:rPr>
              <a:t>Entropía</a:t>
            </a:r>
            <a:r>
              <a:rPr lang="es-ES_tradnl" sz="2100" dirty="0"/>
              <a:t> es una medida de desorden, de desorganización</a:t>
            </a:r>
          </a:p>
          <a:p>
            <a:pPr algn="just" eaLnBrk="1" hangingPunct="1">
              <a:lnSpc>
                <a:spcPct val="90000"/>
              </a:lnSpc>
              <a:defRPr/>
            </a:pPr>
            <a:r>
              <a:rPr lang="es-ES_tradnl" sz="2100" dirty="0">
                <a:solidFill>
                  <a:schemeClr val="accent1"/>
                </a:solidFill>
              </a:rPr>
              <a:t>Es la pérdida permanente de energía útil</a:t>
            </a:r>
            <a:r>
              <a:rPr lang="es-ES" sz="2100" dirty="0">
                <a:solidFill>
                  <a:schemeClr val="accent1"/>
                </a:solidFill>
              </a:rPr>
              <a:t> </a:t>
            </a:r>
          </a:p>
          <a:p>
            <a:pPr algn="just" eaLnBrk="1" hangingPunct="1">
              <a:lnSpc>
                <a:spcPct val="90000"/>
              </a:lnSpc>
              <a:defRPr/>
            </a:pPr>
            <a:r>
              <a:rPr lang="es-CL" sz="2100" dirty="0"/>
              <a:t>La entropía aumenta con el correr del tiempo. En una </a:t>
            </a:r>
            <a:r>
              <a:rPr lang="es-CL" sz="2100" i="1" dirty="0">
                <a:solidFill>
                  <a:schemeClr val="accent1"/>
                </a:solidFill>
              </a:rPr>
              <a:t>organización</a:t>
            </a:r>
            <a:r>
              <a:rPr lang="es-CL" sz="2100" dirty="0"/>
              <a:t> la falta de comunicación o información, el abandono de estándares,funciones o jerarquías trae el aumento de entropía</a:t>
            </a:r>
            <a:r>
              <a:rPr lang="es-ES" sz="2100" dirty="0"/>
              <a:t> </a:t>
            </a:r>
          </a:p>
          <a:p>
            <a:pPr algn="just" eaLnBrk="1" hangingPunct="1">
              <a:lnSpc>
                <a:spcPct val="90000"/>
              </a:lnSpc>
              <a:defRPr/>
            </a:pPr>
            <a:r>
              <a:rPr lang="es-ES_tradnl" sz="2100" dirty="0"/>
              <a:t>De acuerdo con este principio, derivado de la segunda ley de la Termodinámica, los </a:t>
            </a:r>
            <a:r>
              <a:rPr lang="es-ES_tradnl" sz="2100" i="1" dirty="0">
                <a:solidFill>
                  <a:schemeClr val="accent1"/>
                </a:solidFill>
              </a:rPr>
              <a:t>sistemas cerrados</a:t>
            </a:r>
            <a:r>
              <a:rPr lang="es-ES_tradnl" sz="2100" dirty="0">
                <a:solidFill>
                  <a:schemeClr val="accent1"/>
                </a:solidFill>
              </a:rPr>
              <a:t> </a:t>
            </a:r>
            <a:r>
              <a:rPr lang="es-ES_tradnl" sz="2100" dirty="0"/>
              <a:t>están destinados a la destrucción.</a:t>
            </a:r>
            <a:endParaRPr lang="es-ES" sz="2100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BB53A6B-AD18-4440-BEC2-26881461A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9992" y="1791661"/>
            <a:ext cx="3074008" cy="189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2335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6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66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66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66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0EAD2901-680B-3447-AF04-C394F5A532EC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0" y="259138"/>
            <a:ext cx="6629400" cy="365522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s-ES_tradnl" b="0" dirty="0"/>
              <a:t>PRINCIPIOS BÁSICOS EN LA TEORÍA DE SISTEMAS</a:t>
            </a:r>
            <a:endParaRPr lang="es-ES" b="0" dirty="0"/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0C21AB4D-72B9-184B-998D-D0210CA29388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xfrm>
            <a:off x="379828" y="944988"/>
            <a:ext cx="4049450" cy="4045526"/>
          </a:xfrm>
        </p:spPr>
        <p:txBody>
          <a:bodyPr>
            <a:noAutofit/>
          </a:bodyPr>
          <a:lstStyle/>
          <a:p>
            <a:pPr algn="just" eaLnBrk="1" hangingPunct="1">
              <a:lnSpc>
                <a:spcPct val="80000"/>
              </a:lnSpc>
              <a:defRPr/>
            </a:pPr>
            <a:r>
              <a:rPr lang="es-ES_tradnl" sz="1800" dirty="0"/>
              <a:t>Sin embargo, en los </a:t>
            </a:r>
            <a:r>
              <a:rPr lang="es-ES_tradnl" sz="1800" i="1" dirty="0">
                <a:solidFill>
                  <a:schemeClr val="accent1"/>
                </a:solidFill>
              </a:rPr>
              <a:t>sistemas vivos </a:t>
            </a:r>
            <a:r>
              <a:rPr lang="es-ES_tradnl" sz="1800" dirty="0"/>
              <a:t>aparentemente se da el fenómeno inverso.  La ley de la evolución va desarrollando sistemas cada vez más organizados, más viables</a:t>
            </a:r>
          </a:p>
          <a:p>
            <a:pPr algn="just" eaLnBrk="1" hangingPunct="1">
              <a:lnSpc>
                <a:spcPct val="80000"/>
              </a:lnSpc>
              <a:defRPr/>
            </a:pPr>
            <a:r>
              <a:rPr lang="es-ES" sz="1800" dirty="0"/>
              <a:t> </a:t>
            </a:r>
            <a:r>
              <a:rPr lang="es-ES_tradnl" sz="1800" dirty="0"/>
              <a:t>Los sistemas abiertos vivos pueden generar </a:t>
            </a:r>
            <a:r>
              <a:rPr lang="es-ES_tradnl" sz="1800" b="1" i="1" dirty="0" err="1">
                <a:solidFill>
                  <a:schemeClr val="accent1"/>
                </a:solidFill>
              </a:rPr>
              <a:t>neguentropía</a:t>
            </a:r>
            <a:r>
              <a:rPr lang="es-ES_tradnl" sz="1800" i="1" dirty="0"/>
              <a:t> o </a:t>
            </a:r>
            <a:r>
              <a:rPr lang="es-ES_tradnl" sz="1800" i="1" dirty="0">
                <a:solidFill>
                  <a:schemeClr val="accent1"/>
                </a:solidFill>
              </a:rPr>
              <a:t>entropía negativa</a:t>
            </a:r>
            <a:r>
              <a:rPr lang="es-ES" sz="1800" i="1" dirty="0">
                <a:solidFill>
                  <a:schemeClr val="accent1"/>
                </a:solidFill>
              </a:rPr>
              <a:t> </a:t>
            </a:r>
          </a:p>
          <a:p>
            <a:pPr algn="just" eaLnBrk="1" hangingPunct="1">
              <a:lnSpc>
                <a:spcPct val="80000"/>
              </a:lnSpc>
              <a:defRPr/>
            </a:pPr>
            <a:r>
              <a:rPr lang="es-ES_tradnl" sz="1800" dirty="0"/>
              <a:t>Esto significa que no toda la energía importada debe ir a transformación</a:t>
            </a:r>
            <a:endParaRPr lang="es-ES" sz="1800" dirty="0"/>
          </a:p>
          <a:p>
            <a:pPr algn="just" eaLnBrk="1" hangingPunct="1">
              <a:lnSpc>
                <a:spcPct val="80000"/>
              </a:lnSpc>
              <a:defRPr/>
            </a:pPr>
            <a:r>
              <a:rPr lang="es-ES_tradnl" sz="1800" dirty="0"/>
              <a:t>En otras palabras, los sistemas abiertos, al poder transar con su medio, se encuentran con la posibilidad de regenerar la energía perdida</a:t>
            </a:r>
            <a:r>
              <a:rPr lang="es-ES" sz="1800" dirty="0"/>
              <a:t>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E5E8289-C0B0-3948-BAC2-8B0E0369ED21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19431" y="1466557"/>
            <a:ext cx="4603227" cy="2731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5919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7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76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76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1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EBD11B43-0088-094C-9563-18EC78A73C95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0" y="196806"/>
            <a:ext cx="6800045" cy="575926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s-ES_tradnl" b="0" dirty="0"/>
              <a:t>PRINCIPIOS BÁSICOS EN LA TEORÍA DE SISTEMAS</a:t>
            </a:r>
            <a:endParaRPr lang="es-ES" b="0" dirty="0"/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51863A9B-E221-4648-A245-60D76B888898}"/>
              </a:ext>
            </a:extLst>
          </p:cNvPr>
          <p:cNvSpPr>
            <a:spLocks noGrp="1" noRot="1" noChangeArrowheads="1"/>
          </p:cNvSpPr>
          <p:nvPr>
            <p:ph idx="1"/>
          </p:nvPr>
        </p:nvSpPr>
        <p:spPr>
          <a:xfrm>
            <a:off x="685801" y="1046560"/>
            <a:ext cx="5233181" cy="4096940"/>
          </a:xfrm>
        </p:spPr>
        <p:txBody>
          <a:bodyPr>
            <a:noAutofit/>
          </a:bodyPr>
          <a:lstStyle/>
          <a:p>
            <a:pPr algn="just" eaLnBrk="1" hangingPunct="1">
              <a:lnSpc>
                <a:spcPct val="90000"/>
              </a:lnSpc>
              <a:defRPr/>
            </a:pPr>
            <a:r>
              <a:rPr lang="es-ES_tradnl" sz="2000" b="1" dirty="0">
                <a:solidFill>
                  <a:schemeClr val="accent1"/>
                </a:solidFill>
              </a:rPr>
              <a:t>Autorregulación: </a:t>
            </a:r>
            <a:r>
              <a:rPr lang="es-ES_tradnl" sz="2000" dirty="0"/>
              <a:t>Este principio señala que estos sistemas poseen la característica de </a:t>
            </a:r>
            <a:r>
              <a:rPr lang="es-ES_tradnl" sz="2000" i="1" dirty="0" err="1">
                <a:solidFill>
                  <a:schemeClr val="accent1"/>
                </a:solidFill>
              </a:rPr>
              <a:t>autocontrolar</a:t>
            </a:r>
            <a:r>
              <a:rPr lang="es-ES_tradnl" sz="2000" dirty="0"/>
              <a:t> su comportamiento o su funcionamiento, de tal modo que mantienen ciertas variables importantes dentro de ciertos valores permitidos, sin necesidad de recurrir a instancias superiores ni de pedir ayuda a otros sistemas</a:t>
            </a:r>
            <a:r>
              <a:rPr lang="es-ES" sz="2000" dirty="0"/>
              <a:t> </a:t>
            </a:r>
          </a:p>
          <a:p>
            <a:pPr algn="just" eaLnBrk="1" hangingPunct="1">
              <a:lnSpc>
                <a:spcPct val="90000"/>
              </a:lnSpc>
              <a:defRPr/>
            </a:pPr>
            <a:r>
              <a:rPr lang="es-ES_tradnl" sz="2000" dirty="0"/>
              <a:t>Este autocontrol o autorregulación se produce mediante la participación de dos mecanismos importantes: La </a:t>
            </a:r>
            <a:r>
              <a:rPr lang="es-ES_tradnl" sz="2000" i="1" dirty="0">
                <a:solidFill>
                  <a:schemeClr val="accent1"/>
                </a:solidFill>
              </a:rPr>
              <a:t>realimentación negativa </a:t>
            </a:r>
            <a:r>
              <a:rPr lang="es-ES_tradnl" sz="2000" i="1" dirty="0"/>
              <a:t>y los </a:t>
            </a:r>
            <a:r>
              <a:rPr lang="es-ES_tradnl" sz="2000" i="1" dirty="0">
                <a:solidFill>
                  <a:schemeClr val="accent1"/>
                </a:solidFill>
              </a:rPr>
              <a:t>Homeostatos</a:t>
            </a:r>
            <a:r>
              <a:rPr lang="es-ES" sz="2000" i="1" dirty="0">
                <a:solidFill>
                  <a:schemeClr val="accent1"/>
                </a:solidFill>
              </a:rPr>
              <a:t>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7A93B42-7027-EA4C-9311-B72A3C9D0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5682" y="1775410"/>
            <a:ext cx="2958318" cy="1901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0392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8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CA19A4-CE10-CB42-9163-D97213635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333" y="147106"/>
            <a:ext cx="6447501" cy="495300"/>
          </a:xfrm>
        </p:spPr>
        <p:txBody>
          <a:bodyPr/>
          <a:lstStyle/>
          <a:p>
            <a:r>
              <a:rPr lang="es-CL" sz="2400" b="1" dirty="0"/>
              <a:t>Retroalimentación: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13D3356-0A0B-7542-A708-B81D4C379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55" y="952500"/>
            <a:ext cx="5602458" cy="3796244"/>
          </a:xfrm>
        </p:spPr>
        <p:txBody>
          <a:bodyPr>
            <a:noAutofit/>
          </a:bodyPr>
          <a:lstStyle/>
          <a:p>
            <a:pPr algn="just"/>
            <a:r>
              <a:rPr lang="es-CL" sz="2400" dirty="0"/>
              <a:t>S</a:t>
            </a:r>
            <a:r>
              <a:rPr lang="es-CL" sz="2400" b="0" dirty="0"/>
              <a:t>e produce cuando las salidas del sistema o la influencia de las salidas del sistemas en el contexto, vuelven a ingresar al sistema como recursos o información</a:t>
            </a:r>
          </a:p>
          <a:p>
            <a:pPr algn="just"/>
            <a:r>
              <a:rPr lang="es-CL" sz="2400" dirty="0"/>
              <a:t>P</a:t>
            </a:r>
            <a:r>
              <a:rPr lang="es-CL" sz="2400" b="0" dirty="0"/>
              <a:t>ermite el control de un sistema y que él mismo, tome </a:t>
            </a:r>
            <a:r>
              <a:rPr lang="es-CL" sz="2400" i="1" dirty="0">
                <a:solidFill>
                  <a:schemeClr val="accent1"/>
                </a:solidFill>
              </a:rPr>
              <a:t>medidas de corrección </a:t>
            </a:r>
            <a:r>
              <a:rPr lang="es-CL" sz="2400" b="0" dirty="0"/>
              <a:t>en base  a la información retroalimentada.</a:t>
            </a:r>
            <a:endParaRPr lang="es-CL" sz="24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CCCBC3F-7895-0647-BDD8-9744D87F4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4313" y="1779856"/>
            <a:ext cx="2600325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8026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Faceta">
  <a:themeElements>
    <a:clrScheme name="Marquesina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Override1.xml><?xml version="1.0" encoding="utf-8"?>
<a:themeOverride xmlns:a="http://schemas.openxmlformats.org/drawingml/2006/main">
  <a:clrScheme name="Marquesina">
    <a:dk1>
      <a:srgbClr val="000000"/>
    </a:dk1>
    <a:lt1>
      <a:sysClr val="window" lastClr="FFFFFF"/>
    </a:lt1>
    <a:dk2>
      <a:srgbClr val="5E5E5E"/>
    </a:dk2>
    <a:lt2>
      <a:srgbClr val="DDDDDD"/>
    </a:lt2>
    <a:accent1>
      <a:srgbClr val="418AB3"/>
    </a:accent1>
    <a:accent2>
      <a:srgbClr val="A6B727"/>
    </a:accent2>
    <a:accent3>
      <a:srgbClr val="F69200"/>
    </a:accent3>
    <a:accent4>
      <a:srgbClr val="838383"/>
    </a:accent4>
    <a:accent5>
      <a:srgbClr val="FEC306"/>
    </a:accent5>
    <a:accent6>
      <a:srgbClr val="DF5327"/>
    </a:accent6>
    <a:hlink>
      <a:srgbClr val="F59E00"/>
    </a:hlink>
    <a:folHlink>
      <a:srgbClr val="B2B2B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4301</TotalTime>
  <Words>723</Words>
  <Application>Microsoft Macintosh PowerPoint</Application>
  <PresentationFormat>Presentación en pantalla (16:9)</PresentationFormat>
  <Paragraphs>48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20" baseType="lpstr">
      <vt:lpstr>Ambient</vt:lpstr>
      <vt:lpstr>arial</vt:lpstr>
      <vt:lpstr>arial</vt:lpstr>
      <vt:lpstr>Bradley Hand</vt:lpstr>
      <vt:lpstr>Trebuchet MS</vt:lpstr>
      <vt:lpstr>Wingdings</vt:lpstr>
      <vt:lpstr>Wingdings 3</vt:lpstr>
      <vt:lpstr>Faceta</vt:lpstr>
      <vt:lpstr>TEORIA DE SISTEMAS</vt:lpstr>
      <vt:lpstr>PRINCIPIOS BÁSICOS EN LA TEORÍA DE SISTEMAS</vt:lpstr>
      <vt:lpstr>Presentación de PowerPoint</vt:lpstr>
      <vt:lpstr>PRINCIPIOS BÁSICOS EN LA TEORÍA DE SISTEMAS</vt:lpstr>
      <vt:lpstr>PRINCIPIOS BÁSICOS EN LA TEORÍA DE SISTEMAS</vt:lpstr>
      <vt:lpstr>PRINCIPIOS BÁSICOS EN LA TEORÍA DE SISTEMAS</vt:lpstr>
      <vt:lpstr>PRINCIPIOS BÁSICOS EN LA TEORÍA DE SISTEMAS</vt:lpstr>
      <vt:lpstr>PRINCIPIOS BÁSICOS EN LA TEORÍA DE SISTEMAS</vt:lpstr>
      <vt:lpstr>Retroalimentación:</vt:lpstr>
      <vt:lpstr>RETROALIMENTACIÓN</vt:lpstr>
      <vt:lpstr>RETROALIMENTACIÓN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TEORIA DE SISTEMAS</dc:title>
  <dc:creator>Manuel Monasterio</dc:creator>
  <cp:lastModifiedBy>Microsoft Office User</cp:lastModifiedBy>
  <cp:revision>57</cp:revision>
  <dcterms:created xsi:type="dcterms:W3CDTF">2020-04-15T20:30:58Z</dcterms:created>
  <dcterms:modified xsi:type="dcterms:W3CDTF">2024-03-30T00:57:11Z</dcterms:modified>
</cp:coreProperties>
</file>

<file path=docProps/thumbnail.jpeg>
</file>